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Default Extension="wdp" ContentType="image/vnd.ms-photo"/>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78" r:id="rId5"/>
    <p:sldId id="279" r:id="rId6"/>
    <p:sldId id="259" r:id="rId7"/>
    <p:sldId id="260" r:id="rId8"/>
    <p:sldId id="261" r:id="rId9"/>
    <p:sldId id="263" r:id="rId10"/>
    <p:sldId id="267" r:id="rId11"/>
    <p:sldId id="269" r:id="rId12"/>
    <p:sldId id="271" r:id="rId13"/>
    <p:sldId id="273" r:id="rId14"/>
    <p:sldId id="274" r:id="rId15"/>
    <p:sldId id="275" r:id="rId16"/>
    <p:sldId id="276" r:id="rId17"/>
    <p:sldId id="27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588" autoAdjust="0"/>
    <p:restoredTop sz="94434" autoAdjust="0"/>
  </p:normalViewPr>
  <p:slideViewPr>
    <p:cSldViewPr snapToGrid="0">
      <p:cViewPr>
        <p:scale>
          <a:sx n="70" d="100"/>
          <a:sy n="70" d="100"/>
        </p:scale>
        <p:origin x="-636" y="-72"/>
      </p:cViewPr>
      <p:guideLst>
        <p:guide orient="horz" pos="2160"/>
        <p:guide pos="384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0"/>
    </p:cViewPr>
  </p:sorter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xmlns=""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0F30ADCA-B6BD-4BD0-BB03-380E510C3AFC}" type="datetimeFigureOut">
              <a:rPr lang="en-IN" smtClean="0"/>
              <a:pPr/>
              <a:t>08-08-2023</a:t>
            </a:fld>
            <a:endParaRPr lang="en-IN"/>
          </a:p>
        </p:txBody>
      </p:sp>
      <p:sp>
        <p:nvSpPr>
          <p:cNvPr id="5" name="Footer Placeholder 4"/>
          <p:cNvSpPr>
            <a:spLocks noGrp="1"/>
          </p:cNvSpPr>
          <p:nvPr>
            <p:ph type="ftr" sz="quarter" idx="11"/>
          </p:nvPr>
        </p:nvSpPr>
        <p:spPr>
          <a:xfrm>
            <a:off x="2692397" y="5037663"/>
            <a:ext cx="5214635" cy="279400"/>
          </a:xfrm>
        </p:spPr>
        <p:txBody>
          <a:bodyPr/>
          <a:lstStyle/>
          <a:p>
            <a:endParaRPr lang="en-IN"/>
          </a:p>
        </p:txBody>
      </p:sp>
      <p:sp>
        <p:nvSpPr>
          <p:cNvPr id="6" name="Slide Number Placeholder 5"/>
          <p:cNvSpPr>
            <a:spLocks noGrp="1"/>
          </p:cNvSpPr>
          <p:nvPr>
            <p:ph type="sldNum" sz="quarter" idx="12"/>
          </p:nvPr>
        </p:nvSpPr>
        <p:spPr>
          <a:xfrm>
            <a:off x="8956900" y="5037663"/>
            <a:ext cx="551167" cy="279400"/>
          </a:xfrm>
        </p:spPr>
        <p:txBody>
          <a:bodyPr/>
          <a:lstStyle/>
          <a:p>
            <a:fld id="{873AD5B6-9089-4B73-A620-1B45E438AD87}" type="slidenum">
              <a:rPr lang="en-IN" smtClean="0"/>
              <a:pPr/>
              <a:t>‹#›</a:t>
            </a:fld>
            <a:endParaRPr lang="en-IN"/>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704363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30ADCA-B6BD-4BD0-BB03-380E510C3AFC}" type="datetimeFigureOut">
              <a:rPr lang="en-IN" smtClean="0"/>
              <a:pPr/>
              <a:t>08-08-2023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73AD5B6-9089-4B73-A620-1B45E438AD87}" type="slidenum">
              <a:rPr lang="en-IN" smtClean="0"/>
              <a:pPr/>
              <a:t>‹#›</a:t>
            </a:fld>
            <a:endParaRPr lang="en-IN"/>
          </a:p>
        </p:txBody>
      </p:sp>
    </p:spTree>
    <p:extLst>
      <p:ext uri="{BB962C8B-B14F-4D97-AF65-F5344CB8AC3E}">
        <p14:creationId xmlns:p14="http://schemas.microsoft.com/office/powerpoint/2010/main" xmlns="" val="1121188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30ADCA-B6BD-4BD0-BB03-380E510C3AFC}" type="datetimeFigureOut">
              <a:rPr lang="en-IN" smtClean="0"/>
              <a:pPr/>
              <a:t>08-08-2023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73AD5B6-9089-4B73-A620-1B45E438AD87}" type="slidenum">
              <a:rPr lang="en-IN" smtClean="0"/>
              <a:pPr/>
              <a:t>‹#›</a:t>
            </a:fld>
            <a:endParaRPr lang="en-IN"/>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6119454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30ADCA-B6BD-4BD0-BB03-380E510C3AFC}" type="datetimeFigureOut">
              <a:rPr lang="en-IN" smtClean="0"/>
              <a:pPr/>
              <a:t>08-08-2023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73AD5B6-9089-4B73-A620-1B45E438AD87}" type="slidenum">
              <a:rPr lang="en-IN" smtClean="0"/>
              <a:pPr/>
              <a:t>‹#›</a:t>
            </a:fld>
            <a:endParaRPr lang="en-IN"/>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73230963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30ADCA-B6BD-4BD0-BB03-380E510C3AFC}" type="datetimeFigureOut">
              <a:rPr lang="en-IN" smtClean="0"/>
              <a:pPr/>
              <a:t>08-08-2023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73AD5B6-9089-4B73-A620-1B45E438AD87}" type="slidenum">
              <a:rPr lang="en-IN" smtClean="0"/>
              <a:pPr/>
              <a:t>‹#›</a:t>
            </a:fld>
            <a:endParaRPr lang="en-IN"/>
          </a:p>
        </p:txBody>
      </p:sp>
    </p:spTree>
    <p:extLst>
      <p:ext uri="{BB962C8B-B14F-4D97-AF65-F5344CB8AC3E}">
        <p14:creationId xmlns:p14="http://schemas.microsoft.com/office/powerpoint/2010/main" xmlns="" val="277801725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30ADCA-B6BD-4BD0-BB03-380E510C3AFC}" type="datetimeFigureOut">
              <a:rPr lang="en-IN" smtClean="0"/>
              <a:pPr/>
              <a:t>08-08-2023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73AD5B6-9089-4B73-A620-1B45E438AD87}" type="slidenum">
              <a:rPr lang="en-IN" smtClean="0"/>
              <a:pPr/>
              <a:t>‹#›</a:t>
            </a:fld>
            <a:endParaRPr lang="en-IN"/>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73655500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30ADCA-B6BD-4BD0-BB03-380E510C3AFC}" type="datetimeFigureOut">
              <a:rPr lang="en-IN" smtClean="0"/>
              <a:pPr/>
              <a:t>08-08-2023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73AD5B6-9089-4B73-A620-1B45E438AD87}" type="slidenum">
              <a:rPr lang="en-IN" smtClean="0"/>
              <a:pPr/>
              <a:t>‹#›</a:t>
            </a:fld>
            <a:endParaRPr lang="en-IN"/>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387738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30ADCA-B6BD-4BD0-BB03-380E510C3AFC}" type="datetimeFigureOut">
              <a:rPr lang="en-IN" smtClean="0"/>
              <a:pPr/>
              <a:t>08-08-2023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73AD5B6-9089-4B73-A620-1B45E438AD87}"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246039988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30ADCA-B6BD-4BD0-BB03-380E510C3AFC}" type="datetimeFigureOut">
              <a:rPr lang="en-IN" smtClean="0"/>
              <a:pPr/>
              <a:t>08-08-2023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73AD5B6-9089-4B73-A620-1B45E438AD87}" type="slidenum">
              <a:rPr lang="en-IN" smtClean="0"/>
              <a:pPr/>
              <a:t>‹#›</a:t>
            </a:fld>
            <a:endParaRPr lang="en-IN"/>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8772282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F30ADCA-B6BD-4BD0-BB03-380E510C3AFC}" type="datetimeFigureOut">
              <a:rPr lang="en-IN" smtClean="0"/>
              <a:pPr/>
              <a:t>08-08-2023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73AD5B6-9089-4B73-A620-1B45E438AD87}" type="slidenum">
              <a:rPr lang="en-IN" smtClean="0"/>
              <a:pPr/>
              <a:t>‹#›</a:t>
            </a:fld>
            <a:endParaRPr lang="en-IN"/>
          </a:p>
        </p:txBody>
      </p:sp>
    </p:spTree>
    <p:extLst>
      <p:ext uri="{BB962C8B-B14F-4D97-AF65-F5344CB8AC3E}">
        <p14:creationId xmlns:p14="http://schemas.microsoft.com/office/powerpoint/2010/main" xmlns="" val="34527863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F30ADCA-B6BD-4BD0-BB03-380E510C3AFC}" type="datetimeFigureOut">
              <a:rPr lang="en-IN" smtClean="0"/>
              <a:pPr/>
              <a:t>08-08-2023</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873AD5B6-9089-4B73-A620-1B45E438AD87}" type="slidenum">
              <a:rPr lang="en-IN" smtClean="0"/>
              <a:pPr/>
              <a:t>‹#›</a:t>
            </a:fld>
            <a:endParaRPr lang="en-IN"/>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9416380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F30ADCA-B6BD-4BD0-BB03-380E510C3AFC}" type="datetimeFigureOut">
              <a:rPr lang="en-IN" smtClean="0"/>
              <a:pPr/>
              <a:t>08-08-2023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73AD5B6-9089-4B73-A620-1B45E438AD87}" type="slidenum">
              <a:rPr lang="en-IN" smtClean="0"/>
              <a:pPr/>
              <a:t>‹#›</a:t>
            </a:fld>
            <a:endParaRPr lang="en-IN"/>
          </a:p>
        </p:txBody>
      </p:sp>
    </p:spTree>
    <p:extLst>
      <p:ext uri="{BB962C8B-B14F-4D97-AF65-F5344CB8AC3E}">
        <p14:creationId xmlns:p14="http://schemas.microsoft.com/office/powerpoint/2010/main" xmlns="" val="38623903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F30ADCA-B6BD-4BD0-BB03-380E510C3AFC}" type="datetimeFigureOut">
              <a:rPr lang="en-IN" smtClean="0"/>
              <a:pPr/>
              <a:t>08-08-2023</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873AD5B6-9089-4B73-A620-1B45E438AD87}" type="slidenum">
              <a:rPr lang="en-IN" smtClean="0"/>
              <a:pPr/>
              <a:t>‹#›</a:t>
            </a:fld>
            <a:endParaRPr lang="en-IN"/>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159982842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F30ADCA-B6BD-4BD0-BB03-380E510C3AFC}" type="datetimeFigureOut">
              <a:rPr lang="en-IN" smtClean="0"/>
              <a:pPr/>
              <a:t>08-08-2023</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873AD5B6-9089-4B73-A620-1B45E438AD87}" type="slidenum">
              <a:rPr lang="en-IN" smtClean="0"/>
              <a:pPr/>
              <a:t>‹#›</a:t>
            </a:fld>
            <a:endParaRPr lang="en-IN"/>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36448105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F30ADCA-B6BD-4BD0-BB03-380E510C3AFC}" type="datetimeFigureOut">
              <a:rPr lang="en-IN" smtClean="0"/>
              <a:pPr/>
              <a:t>08-08-2023</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873AD5B6-9089-4B73-A620-1B45E438AD87}" type="slidenum">
              <a:rPr lang="en-IN" smtClean="0"/>
              <a:pPr/>
              <a:t>‹#›</a:t>
            </a:fld>
            <a:endParaRPr lang="en-IN"/>
          </a:p>
        </p:txBody>
      </p:sp>
    </p:spTree>
    <p:extLst>
      <p:ext uri="{BB962C8B-B14F-4D97-AF65-F5344CB8AC3E}">
        <p14:creationId xmlns:p14="http://schemas.microsoft.com/office/powerpoint/2010/main" xmlns="" val="4707530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30ADCA-B6BD-4BD0-BB03-380E510C3AFC}" type="datetimeFigureOut">
              <a:rPr lang="en-IN" smtClean="0"/>
              <a:pPr/>
              <a:t>08-08-2023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73AD5B6-9089-4B73-A620-1B45E438AD87}" type="slidenum">
              <a:rPr lang="en-IN" smtClean="0"/>
              <a:pPr/>
              <a:t>‹#›</a:t>
            </a:fld>
            <a:endParaRPr lang="en-IN"/>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xmlns="" val="41903837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F30ADCA-B6BD-4BD0-BB03-380E510C3AFC}" type="datetimeFigureOut">
              <a:rPr lang="en-IN" smtClean="0"/>
              <a:pPr/>
              <a:t>08-08-2023</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873AD5B6-9089-4B73-A620-1B45E438AD87}" type="slidenum">
              <a:rPr lang="en-IN" smtClean="0"/>
              <a:pPr/>
              <a:t>‹#›</a:t>
            </a:fld>
            <a:endParaRPr lang="en-IN"/>
          </a:p>
        </p:txBody>
      </p:sp>
    </p:spTree>
    <p:extLst>
      <p:ext uri="{BB962C8B-B14F-4D97-AF65-F5344CB8AC3E}">
        <p14:creationId xmlns:p14="http://schemas.microsoft.com/office/powerpoint/2010/main" xmlns="" val="13711705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xmlns=""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xmlns=""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0F30ADCA-B6BD-4BD0-BB03-380E510C3AFC}" type="datetimeFigureOut">
              <a:rPr lang="en-IN" smtClean="0"/>
              <a:pPr/>
              <a:t>08-08-2023</a:t>
            </a:fld>
            <a:endParaRPr lang="en-IN"/>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IN"/>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73AD5B6-9089-4B73-A620-1B45E438AD87}" type="slidenum">
              <a:rPr lang="en-IN" smtClean="0"/>
              <a:pPr/>
              <a:t>‹#›</a:t>
            </a:fld>
            <a:endParaRPr lang="en-IN"/>
          </a:p>
        </p:txBody>
      </p:sp>
    </p:spTree>
    <p:extLst>
      <p:ext uri="{BB962C8B-B14F-4D97-AF65-F5344CB8AC3E}">
        <p14:creationId xmlns:p14="http://schemas.microsoft.com/office/powerpoint/2010/main" xmlns="" val="9908230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NULL"/><Relationship Id="rId1" Type="http://schemas.openxmlformats.org/officeDocument/2006/relationships/slideLayout" Target="../slideLayouts/slideLayout2.xml"/><Relationship Id="rId4" Type="http://schemas.openxmlformats.org/officeDocument/2006/relationships/image" Target="../media/image24.jpeg"/></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8.png"/><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5" Type="http://schemas.openxmlformats.org/officeDocument/2006/relationships/image" Target="../media/image16.jpeg"/><Relationship Id="rId4" Type="http://schemas.openxmlformats.org/officeDocument/2006/relationships/image" Target="../media/image15.jpeg"/></Relationships>
</file>

<file path=ppt/slides/_rels/slide9.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2.xml"/><Relationship Id="rId4" Type="http://schemas.openxmlformats.org/officeDocument/2006/relationships/image" Target="../media/image1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2645675" y="3592059"/>
            <a:ext cx="3084295" cy="1618569"/>
          </a:xfrm>
          <a:prstGeom prst="rect">
            <a:avLst/>
          </a:prstGeom>
        </p:spPr>
      </p:pic>
      <p:sp>
        <p:nvSpPr>
          <p:cNvPr id="3" name="Subtitle 2"/>
          <p:cNvSpPr>
            <a:spLocks noGrp="1"/>
          </p:cNvSpPr>
          <p:nvPr>
            <p:ph type="subTitle" idx="1"/>
          </p:nvPr>
        </p:nvSpPr>
        <p:spPr>
          <a:xfrm>
            <a:off x="5898528" y="4261148"/>
            <a:ext cx="6032833" cy="2311102"/>
          </a:xfrm>
        </p:spPr>
        <p:txBody>
          <a:bodyPr>
            <a:normAutofit/>
          </a:bodyPr>
          <a:lstStyle/>
          <a:p>
            <a:pPr algn="r"/>
            <a:r>
              <a:rPr lang="en-US" sz="2800" b="1" dirty="0">
                <a:ln w="0"/>
                <a:solidFill>
                  <a:schemeClr val="accent1"/>
                </a:solidFill>
                <a:effectLst>
                  <a:outerShdw blurRad="38100" dist="19050" dir="2700000" algn="tl" rotWithShape="0">
                    <a:schemeClr val="dk1">
                      <a:alpha val="40000"/>
                    </a:schemeClr>
                  </a:outerShdw>
                </a:effectLst>
              </a:rPr>
              <a:t>Dr. </a:t>
            </a:r>
            <a:r>
              <a:rPr lang="en-US" sz="2800" b="1" dirty="0" err="1">
                <a:ln w="0"/>
                <a:solidFill>
                  <a:schemeClr val="accent1"/>
                </a:solidFill>
                <a:effectLst>
                  <a:outerShdw blurRad="38100" dist="19050" dir="2700000" algn="tl" rotWithShape="0">
                    <a:schemeClr val="dk1">
                      <a:alpha val="40000"/>
                    </a:schemeClr>
                  </a:outerShdw>
                </a:effectLst>
              </a:rPr>
              <a:t>Sanjivani</a:t>
            </a:r>
            <a:r>
              <a:rPr lang="en-US" sz="2800" b="1" dirty="0">
                <a:ln w="0"/>
                <a:solidFill>
                  <a:schemeClr val="accent1"/>
                </a:solidFill>
                <a:effectLst>
                  <a:outerShdw blurRad="38100" dist="19050" dir="2700000" algn="tl" rotWithShape="0">
                    <a:schemeClr val="dk1">
                      <a:alpha val="40000"/>
                    </a:schemeClr>
                  </a:outerShdw>
                </a:effectLst>
              </a:rPr>
              <a:t> Thakur</a:t>
            </a:r>
          </a:p>
          <a:p>
            <a:pPr algn="r"/>
            <a:r>
              <a:rPr lang="en-US" sz="2800" b="1" dirty="0" err="1">
                <a:ln w="0"/>
                <a:solidFill>
                  <a:schemeClr val="accent1"/>
                </a:solidFill>
                <a:effectLst>
                  <a:outerShdw blurRad="38100" dist="19050" dir="2700000" algn="tl" rotWithShape="0">
                    <a:schemeClr val="dk1">
                      <a:alpha val="40000"/>
                    </a:schemeClr>
                  </a:outerShdw>
                </a:effectLst>
              </a:rPr>
              <a:t>Assitstant</a:t>
            </a:r>
            <a:r>
              <a:rPr lang="en-US" sz="2800" b="1" dirty="0">
                <a:ln w="0"/>
                <a:solidFill>
                  <a:schemeClr val="accent1"/>
                </a:solidFill>
                <a:effectLst>
                  <a:outerShdw blurRad="38100" dist="19050" dir="2700000" algn="tl" rotWithShape="0">
                    <a:schemeClr val="dk1">
                      <a:alpha val="40000"/>
                    </a:schemeClr>
                  </a:outerShdw>
                </a:effectLst>
              </a:rPr>
              <a:t> Professor</a:t>
            </a:r>
          </a:p>
          <a:p>
            <a:pPr algn="r"/>
            <a:r>
              <a:rPr lang="en-US" sz="2800" b="1" dirty="0">
                <a:ln w="0"/>
                <a:solidFill>
                  <a:schemeClr val="accent1"/>
                </a:solidFill>
                <a:effectLst>
                  <a:outerShdw blurRad="38100" dist="19050" dir="2700000" algn="tl" rotWithShape="0">
                    <a:schemeClr val="dk1">
                      <a:alpha val="40000"/>
                    </a:schemeClr>
                  </a:outerShdw>
                </a:effectLst>
              </a:rPr>
              <a:t>Dept. of Education</a:t>
            </a:r>
          </a:p>
          <a:p>
            <a:pPr algn="r"/>
            <a:r>
              <a:rPr lang="en-US" sz="2800" b="1" dirty="0" err="1">
                <a:ln w="0"/>
                <a:solidFill>
                  <a:schemeClr val="accent1"/>
                </a:solidFill>
                <a:effectLst>
                  <a:outerShdw blurRad="38100" dist="19050" dir="2700000" algn="tl" rotWithShape="0">
                    <a:schemeClr val="dk1">
                      <a:alpha val="40000"/>
                    </a:schemeClr>
                  </a:outerShdw>
                </a:effectLst>
              </a:rPr>
              <a:t>Durga</a:t>
            </a:r>
            <a:r>
              <a:rPr lang="en-US" sz="2800" b="1" dirty="0">
                <a:ln w="0"/>
                <a:solidFill>
                  <a:schemeClr val="accent1"/>
                </a:solidFill>
                <a:effectLst>
                  <a:outerShdw blurRad="38100" dist="19050" dir="2700000" algn="tl" rotWithShape="0">
                    <a:schemeClr val="dk1">
                      <a:alpha val="40000"/>
                    </a:schemeClr>
                  </a:outerShdw>
                </a:effectLst>
              </a:rPr>
              <a:t> </a:t>
            </a:r>
            <a:r>
              <a:rPr lang="en-US" sz="2800" b="1" dirty="0" err="1">
                <a:ln w="0"/>
                <a:solidFill>
                  <a:schemeClr val="accent1"/>
                </a:solidFill>
                <a:effectLst>
                  <a:outerShdw blurRad="38100" dist="19050" dir="2700000" algn="tl" rotWithShape="0">
                    <a:schemeClr val="dk1">
                      <a:alpha val="40000"/>
                    </a:schemeClr>
                  </a:outerShdw>
                </a:effectLst>
              </a:rPr>
              <a:t>Mahavidyalaya</a:t>
            </a:r>
            <a:r>
              <a:rPr lang="en-US" sz="2800" b="1" dirty="0">
                <a:ln w="0"/>
                <a:solidFill>
                  <a:schemeClr val="accent1"/>
                </a:solidFill>
                <a:effectLst>
                  <a:outerShdw blurRad="38100" dist="19050" dir="2700000" algn="tl" rotWithShape="0">
                    <a:schemeClr val="dk1">
                      <a:alpha val="40000"/>
                    </a:schemeClr>
                  </a:outerShdw>
                </a:effectLst>
              </a:rPr>
              <a:t>, Raipur </a:t>
            </a:r>
          </a:p>
          <a:p>
            <a:pPr algn="r"/>
            <a:endParaRPr lang="en-US" sz="2800" b="1" dirty="0">
              <a:ln w="0"/>
              <a:solidFill>
                <a:schemeClr val="accent1"/>
              </a:solidFill>
              <a:effectLst>
                <a:outerShdw blurRad="38100" dist="19050" dir="2700000" algn="tl" rotWithShape="0">
                  <a:schemeClr val="dk1">
                    <a:alpha val="40000"/>
                  </a:schemeClr>
                </a:outerShdw>
              </a:effectLst>
            </a:endParaRPr>
          </a:p>
        </p:txBody>
      </p:sp>
      <p:sp>
        <p:nvSpPr>
          <p:cNvPr id="4" name="Rectangle 3"/>
          <p:cNvSpPr/>
          <p:nvPr/>
        </p:nvSpPr>
        <p:spPr>
          <a:xfrm>
            <a:off x="2148114" y="1804739"/>
            <a:ext cx="7474858" cy="1446550"/>
          </a:xfrm>
          <a:prstGeom prst="rect">
            <a:avLst/>
          </a:prstGeom>
          <a:noFill/>
        </p:spPr>
        <p:txBody>
          <a:bodyPr wrap="square" lIns="91440" tIns="45720" rIns="91440" bIns="45720">
            <a:spAutoFit/>
          </a:bodyPr>
          <a:lstStyle/>
          <a:p>
            <a:pPr algn="ctr"/>
            <a:r>
              <a:rPr lang="en-US" sz="4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Topic Name -  Community </a:t>
            </a:r>
            <a:r>
              <a:rPr lang="en-US"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S</a:t>
            </a:r>
            <a:r>
              <a:rPr lang="en-US" sz="4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ervice &amp; Its </a:t>
            </a:r>
            <a:r>
              <a:rPr lang="en-US" sz="4400" b="1"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U</a:t>
            </a:r>
            <a:r>
              <a:rPr lang="en-US" sz="4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rPr>
              <a:t>tilities</a:t>
            </a:r>
            <a:endParaRPr lang="en-IN" sz="4400" b="1" cap="none" spc="0" dirty="0">
              <a:ln w="0"/>
              <a:gradFill>
                <a:gsLst>
                  <a:gs pos="0">
                    <a:schemeClr val="accent5">
                      <a:lumMod val="50000"/>
                    </a:schemeClr>
                  </a:gs>
                  <a:gs pos="50000">
                    <a:schemeClr val="accent5"/>
                  </a:gs>
                  <a:gs pos="100000">
                    <a:schemeClr val="accent5">
                      <a:lumMod val="60000"/>
                      <a:lumOff val="40000"/>
                    </a:schemeClr>
                  </a:gs>
                </a:gsLst>
                <a:lin ang="5400000"/>
              </a:gradFill>
              <a:effectLst>
                <a:reflection blurRad="6350" stA="53000" endA="300" endPos="35500" dir="5400000" sy="-90000" algn="bl" rotWithShape="0"/>
              </a:effectLst>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885543" y="3606712"/>
            <a:ext cx="2873829" cy="1616529"/>
          </a:xfrm>
          <a:prstGeom prst="rect">
            <a:avLst/>
          </a:prstGeom>
        </p:spPr>
      </p:pic>
    </p:spTree>
    <p:extLst>
      <p:ext uri="{BB962C8B-B14F-4D97-AF65-F5344CB8AC3E}">
        <p14:creationId xmlns:p14="http://schemas.microsoft.com/office/powerpoint/2010/main" xmlns="" val="420685000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19836" y="622039"/>
            <a:ext cx="5400675" cy="2806961"/>
          </a:xfrm>
        </p:spPr>
        <p:txBody>
          <a:bodyPr/>
          <a:lstStyle/>
          <a:p>
            <a:pPr marL="0" lvl="0" indent="0">
              <a:buNone/>
            </a:pPr>
            <a:r>
              <a:rPr lang="en-IN" b="1" dirty="0"/>
              <a:t>7. </a:t>
            </a:r>
            <a:r>
              <a:rPr lang="en-US" b="1" dirty="0"/>
              <a:t>Capacity Building </a:t>
            </a:r>
            <a:endParaRPr lang="en-IN" b="1" dirty="0"/>
          </a:p>
        </p:txBody>
      </p:sp>
      <p:sp>
        <p:nvSpPr>
          <p:cNvPr id="4" name="Content Placeholder 2"/>
          <p:cNvSpPr txBox="1">
            <a:spLocks/>
          </p:cNvSpPr>
          <p:nvPr/>
        </p:nvSpPr>
        <p:spPr>
          <a:xfrm>
            <a:off x="619836" y="3732028"/>
            <a:ext cx="5095164" cy="268305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N" b="1" dirty="0"/>
              <a:t>8. </a:t>
            </a:r>
            <a:r>
              <a:rPr lang="en-US" b="1" dirty="0"/>
              <a:t>Collaborative nature</a:t>
            </a:r>
            <a:endParaRPr lang="en-IN" b="1" dirty="0"/>
          </a:p>
          <a:p>
            <a:pPr marL="0" indent="0">
              <a:buFont typeface="Arial" panose="020B0604020202020204" pitchFamily="34" charset="0"/>
              <a:buNone/>
            </a:pPr>
            <a:endParaRPr lang="en-IN" b="1" dirty="0"/>
          </a:p>
        </p:txBody>
      </p:sp>
      <p:pic>
        <p:nvPicPr>
          <p:cNvPr id="5" name="Pictur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359740" y="2610756"/>
            <a:ext cx="5347834" cy="3624199"/>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549666" y="658283"/>
            <a:ext cx="2199260" cy="1649445"/>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174113" y="622039"/>
            <a:ext cx="2991165" cy="1664137"/>
          </a:xfrm>
          <a:prstGeom prst="rect">
            <a:avLst/>
          </a:prstGeom>
        </p:spPr>
      </p:pic>
    </p:spTree>
    <p:extLst>
      <p:ext uri="{BB962C8B-B14F-4D97-AF65-F5344CB8AC3E}">
        <p14:creationId xmlns:p14="http://schemas.microsoft.com/office/powerpoint/2010/main" xmlns="" val="20478033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23881" y="705641"/>
            <a:ext cx="5524500" cy="2723359"/>
          </a:xfrm>
        </p:spPr>
        <p:txBody>
          <a:bodyPr/>
          <a:lstStyle/>
          <a:p>
            <a:pPr marL="0" indent="0">
              <a:buNone/>
            </a:pPr>
            <a:r>
              <a:rPr lang="en-IN" b="1" dirty="0"/>
              <a:t>9. </a:t>
            </a:r>
            <a:r>
              <a:rPr lang="en-US" sz="2800" b="1" dirty="0"/>
              <a:t>Based on participation</a:t>
            </a:r>
            <a:endParaRPr lang="en-IN" b="1" dirty="0"/>
          </a:p>
          <a:p>
            <a:pPr marL="0" lvl="0" indent="0">
              <a:buNone/>
            </a:pPr>
            <a:endParaRPr lang="en-IN" b="1" dirty="0"/>
          </a:p>
          <a:p>
            <a:pPr marL="0" indent="0">
              <a:buNone/>
            </a:pPr>
            <a:endParaRPr lang="en-IN" b="1" dirty="0"/>
          </a:p>
        </p:txBody>
      </p:sp>
      <p:sp>
        <p:nvSpPr>
          <p:cNvPr id="4" name="Content Placeholder 2"/>
          <p:cNvSpPr txBox="1">
            <a:spLocks/>
          </p:cNvSpPr>
          <p:nvPr/>
        </p:nvSpPr>
        <p:spPr>
          <a:xfrm>
            <a:off x="623881" y="3790482"/>
            <a:ext cx="4991100" cy="275320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N" b="1" dirty="0"/>
              <a:t>10. </a:t>
            </a:r>
            <a:r>
              <a:rPr lang="en-US" b="1" dirty="0"/>
              <a:t>Government and Private Effort </a:t>
            </a:r>
            <a:endParaRPr lang="en-IN"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064209" y="783566"/>
            <a:ext cx="2063581" cy="1265663"/>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148381" y="2657856"/>
            <a:ext cx="4265290" cy="342028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301552" y="783566"/>
            <a:ext cx="3112120" cy="1522906"/>
          </a:xfrm>
          <a:prstGeom prst="rect">
            <a:avLst/>
          </a:prstGeom>
        </p:spPr>
      </p:pic>
    </p:spTree>
    <p:extLst>
      <p:ext uri="{BB962C8B-B14F-4D97-AF65-F5344CB8AC3E}">
        <p14:creationId xmlns:p14="http://schemas.microsoft.com/office/powerpoint/2010/main" xmlns="" val="22781664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804862" y="870383"/>
            <a:ext cx="5291138" cy="3015516"/>
          </a:xfrm>
        </p:spPr>
        <p:txBody>
          <a:bodyPr/>
          <a:lstStyle/>
          <a:p>
            <a:pPr marL="0" lvl="0" indent="0">
              <a:buNone/>
            </a:pPr>
            <a:r>
              <a:rPr lang="en-IN" b="1" dirty="0"/>
              <a:t>11</a:t>
            </a:r>
            <a:r>
              <a:rPr lang="en-IN" sz="2800" b="1" dirty="0">
                <a:solidFill>
                  <a:schemeClr val="tx1"/>
                </a:solidFill>
              </a:rPr>
              <a:t>. </a:t>
            </a:r>
            <a:r>
              <a:rPr lang="en-US" sz="2800" b="1" dirty="0">
                <a:solidFill>
                  <a:schemeClr val="tx1"/>
                </a:solidFill>
              </a:rPr>
              <a:t>Wider process</a:t>
            </a:r>
            <a:endParaRPr lang="en-IN" b="1" dirty="0"/>
          </a:p>
          <a:p>
            <a:pPr marL="0" indent="0">
              <a:buNone/>
            </a:pPr>
            <a:endParaRPr lang="en-IN" b="1" dirty="0"/>
          </a:p>
        </p:txBody>
      </p:sp>
      <p:sp>
        <p:nvSpPr>
          <p:cNvPr id="4" name="Content Placeholder 2"/>
          <p:cNvSpPr txBox="1">
            <a:spLocks/>
          </p:cNvSpPr>
          <p:nvPr/>
        </p:nvSpPr>
        <p:spPr>
          <a:xfrm>
            <a:off x="804862" y="3600149"/>
            <a:ext cx="5291138" cy="2829225"/>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N" b="1" dirty="0"/>
              <a:t>12. </a:t>
            </a:r>
            <a:r>
              <a:rPr lang="en-US" b="1" dirty="0"/>
              <a:t>Individual and collective services </a:t>
            </a:r>
            <a:endParaRPr lang="en-IN" b="1" dirty="0"/>
          </a:p>
          <a:p>
            <a:pPr marL="0" indent="0">
              <a:buFont typeface="Arial" panose="020B0604020202020204" pitchFamily="34" charset="0"/>
              <a:buNone/>
            </a:pPr>
            <a:endParaRPr lang="en-IN" b="1" dirty="0"/>
          </a:p>
        </p:txBody>
      </p:sp>
      <p:pic>
        <p:nvPicPr>
          <p:cNvPr id="7" name="Picture 6"/>
          <p:cNvPicPr>
            <a:picLocks noChangeAspect="1"/>
          </p:cNvPicPr>
          <p:nvPr/>
        </p:nvPicPr>
        <p:blipFill rotWithShape="1">
          <a:blip r:embed="rId2" cstate="print">
            <a:extLst>
              <a:ext uri="{28A0092B-C50C-407E-A947-70E740481C1C}">
                <a14:useLocalDpi xmlns:a14="http://schemas.microsoft.com/office/drawing/2010/main" xmlns="" val="0"/>
              </a:ext>
            </a:extLst>
          </a:blip>
          <a:srcRect b="6718"/>
          <a:stretch/>
        </p:blipFill>
        <p:spPr>
          <a:xfrm>
            <a:off x="5027056" y="870384"/>
            <a:ext cx="1421246" cy="1431836"/>
          </a:xfrm>
          <a:prstGeom prst="rect">
            <a:avLst/>
          </a:prstGeom>
        </p:spPr>
      </p:pic>
      <p:pic>
        <p:nvPicPr>
          <p:cNvPr id="8" name="Picture 7"/>
          <p:cNvPicPr>
            <a:picLocks noChangeAspect="1"/>
          </p:cNvPicPr>
          <p:nvPr/>
        </p:nvPicPr>
        <p:blipFill rotWithShape="1">
          <a:blip r:embed="rId3" cstate="print">
            <a:extLst>
              <a:ext uri="{28A0092B-C50C-407E-A947-70E740481C1C}">
                <a14:useLocalDpi xmlns:a14="http://schemas.microsoft.com/office/drawing/2010/main" xmlns="" val="0"/>
              </a:ext>
            </a:extLst>
          </a:blip>
          <a:srcRect b="9795"/>
          <a:stretch/>
        </p:blipFill>
        <p:spPr>
          <a:xfrm>
            <a:off x="7364598" y="715716"/>
            <a:ext cx="2655329" cy="158650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6096000" y="3458471"/>
            <a:ext cx="4400513" cy="2152786"/>
          </a:xfrm>
          <a:prstGeom prst="rect">
            <a:avLst/>
          </a:prstGeom>
        </p:spPr>
      </p:pic>
    </p:spTree>
    <p:extLst>
      <p:ext uri="{BB962C8B-B14F-4D97-AF65-F5344CB8AC3E}">
        <p14:creationId xmlns:p14="http://schemas.microsoft.com/office/powerpoint/2010/main" xmlns="" val="3358574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241941"/>
            <a:ext cx="10515600" cy="1325563"/>
          </a:xfrm>
        </p:spPr>
        <p:txBody>
          <a:bodyPr>
            <a:normAutofit fontScale="90000"/>
          </a:bodyPr>
          <a:lstStyle/>
          <a:p>
            <a:r>
              <a:rPr lang="en-US" b="1" dirty="0"/>
              <a:t>Objectives of community services </a:t>
            </a:r>
            <a:r>
              <a:rPr lang="en-IN" dirty="0"/>
              <a:t/>
            </a:r>
            <a:br>
              <a:rPr lang="en-IN" dirty="0"/>
            </a:br>
            <a:r>
              <a:rPr lang="en-US" sz="3100" dirty="0"/>
              <a:t>The objectives of community services can be mainly divided into the following parts</a:t>
            </a:r>
            <a:r>
              <a:rPr lang="en-IN" dirty="0"/>
              <a:t/>
            </a:r>
            <a:br>
              <a:rPr lang="en-IN" dirty="0"/>
            </a:br>
            <a:endParaRPr lang="en-IN" dirty="0"/>
          </a:p>
        </p:txBody>
      </p:sp>
      <p:sp>
        <p:nvSpPr>
          <p:cNvPr id="3" name="Content Placeholder 2"/>
          <p:cNvSpPr>
            <a:spLocks noGrp="1"/>
          </p:cNvSpPr>
          <p:nvPr>
            <p:ph idx="1"/>
          </p:nvPr>
        </p:nvSpPr>
        <p:spPr>
          <a:xfrm>
            <a:off x="738187" y="2363782"/>
            <a:ext cx="5691188" cy="3436938"/>
          </a:xfrm>
        </p:spPr>
        <p:txBody>
          <a:bodyPr>
            <a:noAutofit/>
          </a:bodyPr>
          <a:lstStyle/>
          <a:p>
            <a:pPr lvl="0">
              <a:buFont typeface="Arial" panose="020B0604020202020204" pitchFamily="34" charset="0"/>
              <a:buChar char="•"/>
            </a:pPr>
            <a:r>
              <a:rPr lang="en-US" sz="1900" b="1" dirty="0"/>
              <a:t>Developing social consciousness among individuals.</a:t>
            </a:r>
            <a:endParaRPr lang="en-IN" sz="1900" b="1" dirty="0"/>
          </a:p>
          <a:p>
            <a:pPr lvl="0">
              <a:buFont typeface="Arial" panose="020B0604020202020204" pitchFamily="34" charset="0"/>
              <a:buChar char="•"/>
            </a:pPr>
            <a:r>
              <a:rPr lang="en-US" sz="1900" b="1" dirty="0"/>
              <a:t>To provide information about various types of social problems to individuals.</a:t>
            </a:r>
            <a:endParaRPr lang="en-IN" sz="1900" b="1" dirty="0"/>
          </a:p>
          <a:p>
            <a:pPr lvl="0">
              <a:buFont typeface="Arial" panose="020B0604020202020204" pitchFamily="34" charset="0"/>
              <a:buChar char="•"/>
            </a:pPr>
            <a:r>
              <a:rPr lang="en-US" sz="1900" b="1" dirty="0"/>
              <a:t>To develop the personality of the students.</a:t>
            </a:r>
            <a:endParaRPr lang="en-IN" sz="1900" b="1" dirty="0"/>
          </a:p>
          <a:p>
            <a:pPr lvl="0">
              <a:buFont typeface="Arial" panose="020B0604020202020204" pitchFamily="34" charset="0"/>
              <a:buChar char="•"/>
            </a:pPr>
            <a:r>
              <a:rPr lang="en-US" sz="1900" b="1" dirty="0"/>
              <a:t>To increase the knowledge and experience of the students.</a:t>
            </a:r>
            <a:endParaRPr lang="en-IN" sz="1900" b="1" dirty="0"/>
          </a:p>
          <a:p>
            <a:pPr lvl="0">
              <a:buFont typeface="Arial" panose="020B0604020202020204" pitchFamily="34" charset="0"/>
              <a:buChar char="•"/>
            </a:pPr>
            <a:r>
              <a:rPr lang="en-US" sz="1900" b="1" dirty="0"/>
              <a:t>To develop problem solving abilities among the people of the community.</a:t>
            </a:r>
            <a:endParaRPr lang="en-IN" sz="1900" b="1" dirty="0"/>
          </a:p>
          <a:p>
            <a:pPr marL="0" indent="0">
              <a:buNone/>
            </a:pPr>
            <a:endParaRPr lang="en-IN" sz="1900" b="1" dirty="0"/>
          </a:p>
        </p:txBody>
      </p:sp>
      <p:sp>
        <p:nvSpPr>
          <p:cNvPr id="5" name="Content Placeholder 2"/>
          <p:cNvSpPr txBox="1">
            <a:spLocks/>
          </p:cNvSpPr>
          <p:nvPr/>
        </p:nvSpPr>
        <p:spPr>
          <a:xfrm>
            <a:off x="6096000" y="2427283"/>
            <a:ext cx="5662613" cy="3622676"/>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lvl="0">
              <a:buFont typeface="Arial" panose="020B0604020202020204" pitchFamily="34" charset="0"/>
              <a:buChar char="•"/>
            </a:pPr>
            <a:r>
              <a:rPr lang="en-US" sz="1900" b="1" dirty="0"/>
              <a:t>To increase the practical knowledge of the students.</a:t>
            </a:r>
          </a:p>
          <a:p>
            <a:pPr>
              <a:buFont typeface="Arial" panose="020B0604020202020204" pitchFamily="34" charset="0"/>
              <a:buChar char="•"/>
            </a:pPr>
            <a:r>
              <a:rPr lang="en-US" sz="1900" b="1" dirty="0"/>
              <a:t>Helping students to understand the relationship between themselves and the community.</a:t>
            </a:r>
            <a:endParaRPr lang="en-IN" sz="1900" b="1" dirty="0"/>
          </a:p>
          <a:p>
            <a:pPr>
              <a:buFont typeface="Arial" panose="020B0604020202020204" pitchFamily="34" charset="0"/>
              <a:buChar char="•"/>
            </a:pPr>
            <a:r>
              <a:rPr lang="en-US" sz="1900" b="1" dirty="0"/>
              <a:t>To develop the moral qualities in the students.</a:t>
            </a:r>
            <a:endParaRPr lang="en-IN" sz="1900" b="1" dirty="0"/>
          </a:p>
          <a:p>
            <a:pPr>
              <a:buFont typeface="Arial" panose="020B0604020202020204" pitchFamily="34" charset="0"/>
              <a:buChar char="•"/>
            </a:pPr>
            <a:r>
              <a:rPr lang="en-US" sz="1900" b="1" dirty="0"/>
              <a:t>To develop leadership qualities in the students.</a:t>
            </a:r>
            <a:endParaRPr lang="en-IN" sz="1900" b="1" dirty="0"/>
          </a:p>
          <a:p>
            <a:pPr>
              <a:buFont typeface="Arial" panose="020B0604020202020204" pitchFamily="34" charset="0"/>
              <a:buChar char="•"/>
            </a:pPr>
            <a:r>
              <a:rPr lang="en-US" sz="1900" b="1" dirty="0"/>
              <a:t>To develop democratic qualities in students.</a:t>
            </a:r>
            <a:endParaRPr lang="en-IN" sz="1900" b="1" dirty="0"/>
          </a:p>
          <a:p>
            <a:pPr>
              <a:buFont typeface="Arial" panose="020B0604020202020204" pitchFamily="34" charset="0"/>
              <a:buChar char="•"/>
            </a:pPr>
            <a:r>
              <a:rPr lang="en-US" sz="1900" b="1" dirty="0"/>
              <a:t>Linking education with society, etc.</a:t>
            </a:r>
            <a:endParaRPr lang="en-IN" sz="1900" b="1" dirty="0"/>
          </a:p>
          <a:p>
            <a:pPr marL="0" indent="0">
              <a:buFont typeface="Arial"/>
              <a:buNone/>
            </a:pPr>
            <a:endParaRPr lang="en-IN" sz="1900" b="1" dirty="0"/>
          </a:p>
        </p:txBody>
      </p:sp>
    </p:spTree>
    <p:extLst>
      <p:ext uri="{BB962C8B-B14F-4D97-AF65-F5344CB8AC3E}">
        <p14:creationId xmlns:p14="http://schemas.microsoft.com/office/powerpoint/2010/main" xmlns="" val="4557544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71600" y="1705098"/>
            <a:ext cx="9470056" cy="995916"/>
          </a:xfrm>
        </p:spPr>
        <p:txBody>
          <a:bodyPr>
            <a:normAutofit fontScale="90000"/>
          </a:bodyPr>
          <a:lstStyle/>
          <a:p>
            <a:r>
              <a:rPr lang="en-US" sz="3600" b="1" dirty="0">
                <a:solidFill>
                  <a:schemeClr val="accent1"/>
                </a:solidFill>
              </a:rPr>
              <a:t>Types of community services </a:t>
            </a:r>
            <a:r>
              <a:rPr lang="en-IN" dirty="0"/>
              <a:t/>
            </a:r>
            <a:br>
              <a:rPr lang="en-IN" dirty="0"/>
            </a:br>
            <a:endParaRPr lang="en-IN" dirty="0"/>
          </a:p>
        </p:txBody>
      </p:sp>
      <p:sp>
        <p:nvSpPr>
          <p:cNvPr id="3" name="Content Placeholder 2"/>
          <p:cNvSpPr>
            <a:spLocks noGrp="1"/>
          </p:cNvSpPr>
          <p:nvPr>
            <p:ph idx="1"/>
          </p:nvPr>
        </p:nvSpPr>
        <p:spPr>
          <a:xfrm>
            <a:off x="1155083" y="2543852"/>
            <a:ext cx="4745655" cy="3414036"/>
          </a:xfrm>
        </p:spPr>
        <p:txBody>
          <a:bodyPr>
            <a:normAutofit/>
          </a:bodyPr>
          <a:lstStyle/>
          <a:p>
            <a:r>
              <a:rPr lang="en-US" sz="2000" b="1" dirty="0"/>
              <a:t>Development of public awareness </a:t>
            </a:r>
            <a:endParaRPr lang="en-IN" sz="2000" dirty="0"/>
          </a:p>
          <a:p>
            <a:r>
              <a:rPr lang="en-US" sz="2000" b="1" dirty="0"/>
              <a:t>Donation of labor </a:t>
            </a:r>
            <a:endParaRPr lang="en-IN" sz="2000" dirty="0"/>
          </a:p>
          <a:p>
            <a:r>
              <a:rPr lang="en-US" sz="2000" b="1" dirty="0"/>
              <a:t>Helping In the spread of education </a:t>
            </a:r>
            <a:endParaRPr lang="en-IN" sz="2000" dirty="0"/>
          </a:p>
          <a:p>
            <a:r>
              <a:rPr lang="en-US" sz="2000" b="1" dirty="0"/>
              <a:t>Cleanliness related service </a:t>
            </a:r>
            <a:endParaRPr lang="en-IN" sz="2000" dirty="0"/>
          </a:p>
          <a:p>
            <a:r>
              <a:rPr lang="en-US" sz="2000" b="1" dirty="0"/>
              <a:t>Helping in government work </a:t>
            </a:r>
            <a:endParaRPr lang="en-IN" sz="2000" dirty="0"/>
          </a:p>
          <a:p>
            <a:r>
              <a:rPr lang="en-US" sz="2000" b="1" dirty="0"/>
              <a:t>Economic services </a:t>
            </a:r>
            <a:endParaRPr lang="en-IN" sz="2000" dirty="0"/>
          </a:p>
        </p:txBody>
      </p:sp>
      <p:sp>
        <p:nvSpPr>
          <p:cNvPr id="4" name="Content Placeholder 2"/>
          <p:cNvSpPr txBox="1">
            <a:spLocks/>
          </p:cNvSpPr>
          <p:nvPr/>
        </p:nvSpPr>
        <p:spPr>
          <a:xfrm>
            <a:off x="6096000" y="2543852"/>
            <a:ext cx="4745655" cy="4383063"/>
          </a:xfrm>
          <a:prstGeom prst="rect">
            <a:avLst/>
          </a:prstGeom>
        </p:spPr>
        <p:txBody>
          <a:bodyPr vert="horz" lIns="91440" tIns="45720" rIns="91440" bIns="45720" rtlCol="0" anchor="t">
            <a:norm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r>
              <a:rPr lang="en-US" sz="2000" b="1" dirty="0"/>
              <a:t>Health services </a:t>
            </a:r>
            <a:endParaRPr lang="en-IN" sz="2000" dirty="0"/>
          </a:p>
          <a:p>
            <a:r>
              <a:rPr lang="en-US" sz="2000" b="1" dirty="0"/>
              <a:t>Service in orphanage and old age home </a:t>
            </a:r>
          </a:p>
          <a:p>
            <a:r>
              <a:rPr lang="en-US" sz="2000" b="1" dirty="0"/>
              <a:t>Maintenance of religious places </a:t>
            </a:r>
            <a:endParaRPr lang="en-IN" sz="2000" dirty="0"/>
          </a:p>
          <a:p>
            <a:r>
              <a:rPr lang="en-US" sz="2000" b="1" dirty="0"/>
              <a:t>Establishment of Food bank </a:t>
            </a:r>
            <a:endParaRPr lang="en-IN" sz="2000" dirty="0"/>
          </a:p>
          <a:p>
            <a:r>
              <a:rPr lang="en-US" sz="2000" b="1" dirty="0"/>
              <a:t>Environment related services </a:t>
            </a:r>
            <a:endParaRPr lang="en-IN" sz="2000" dirty="0"/>
          </a:p>
          <a:p>
            <a:pPr>
              <a:buNone/>
            </a:pPr>
            <a:endParaRPr lang="en-IN" dirty="0"/>
          </a:p>
        </p:txBody>
      </p:sp>
    </p:spTree>
    <p:extLst>
      <p:ext uri="{BB962C8B-B14F-4D97-AF65-F5344CB8AC3E}">
        <p14:creationId xmlns:p14="http://schemas.microsoft.com/office/powerpoint/2010/main" xmlns="" val="26707214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28750" y="1855858"/>
            <a:ext cx="9386888" cy="917765"/>
          </a:xfrm>
        </p:spPr>
        <p:txBody>
          <a:bodyPr>
            <a:noAutofit/>
          </a:bodyPr>
          <a:lstStyle/>
          <a:p>
            <a:r>
              <a:rPr lang="en-US" sz="3200" b="1" dirty="0">
                <a:solidFill>
                  <a:schemeClr val="accent1"/>
                </a:solidFill>
              </a:rPr>
              <a:t>School programs of community services </a:t>
            </a:r>
            <a:r>
              <a:rPr lang="en-IN" dirty="0">
                <a:solidFill>
                  <a:schemeClr val="accent1"/>
                </a:solidFill>
              </a:rPr>
              <a:t/>
            </a:r>
            <a:br>
              <a:rPr lang="en-IN" dirty="0">
                <a:solidFill>
                  <a:schemeClr val="accent1"/>
                </a:solidFill>
              </a:rPr>
            </a:br>
            <a:endParaRPr lang="en-IN" dirty="0">
              <a:solidFill>
                <a:schemeClr val="accent1"/>
              </a:solidFill>
            </a:endParaRPr>
          </a:p>
        </p:txBody>
      </p:sp>
      <p:sp>
        <p:nvSpPr>
          <p:cNvPr id="3" name="Content Placeholder 2"/>
          <p:cNvSpPr>
            <a:spLocks noGrp="1"/>
          </p:cNvSpPr>
          <p:nvPr>
            <p:ph idx="1"/>
          </p:nvPr>
        </p:nvSpPr>
        <p:spPr>
          <a:xfrm>
            <a:off x="838200" y="2459297"/>
            <a:ext cx="10515600" cy="4613016"/>
          </a:xfrm>
        </p:spPr>
        <p:txBody>
          <a:bodyPr>
            <a:normAutofit/>
          </a:bodyPr>
          <a:lstStyle/>
          <a:p>
            <a:pPr marL="514350" lvl="0" indent="-514350">
              <a:buFont typeface="Wingdings" pitchFamily="2" charset="2"/>
              <a:buChar char="q"/>
            </a:pPr>
            <a:r>
              <a:rPr lang="en-US" sz="2000" b="1" dirty="0"/>
              <a:t>Scouting and NCC </a:t>
            </a:r>
            <a:endParaRPr lang="en-IN" sz="2000" dirty="0"/>
          </a:p>
          <a:p>
            <a:pPr marL="514350" lvl="0" indent="-514350">
              <a:buFont typeface="Wingdings" pitchFamily="2" charset="2"/>
              <a:buChar char="q"/>
            </a:pPr>
            <a:r>
              <a:rPr lang="en-US" sz="2000" b="1" dirty="0"/>
              <a:t>National Service Scheme and Red cross </a:t>
            </a:r>
            <a:endParaRPr lang="en-IN" sz="2000" dirty="0"/>
          </a:p>
          <a:p>
            <a:pPr marL="514350" lvl="0" indent="-514350">
              <a:buFont typeface="Wingdings" pitchFamily="2" charset="2"/>
              <a:buChar char="q"/>
            </a:pPr>
            <a:r>
              <a:rPr lang="en-US" sz="2000" b="1" dirty="0"/>
              <a:t>Making Eco Club </a:t>
            </a:r>
            <a:endParaRPr lang="en-IN" sz="2000" dirty="0"/>
          </a:p>
          <a:p>
            <a:pPr marL="514350" lvl="0" indent="-514350">
              <a:buFont typeface="Wingdings" pitchFamily="2" charset="2"/>
              <a:buChar char="q"/>
            </a:pPr>
            <a:r>
              <a:rPr lang="en-US" sz="2000" b="1" dirty="0"/>
              <a:t>Organizing child fare </a:t>
            </a:r>
            <a:endParaRPr lang="en-IN" sz="2000" dirty="0"/>
          </a:p>
          <a:p>
            <a:pPr marL="514350" lvl="0" indent="-514350">
              <a:buFont typeface="Wingdings" pitchFamily="2" charset="2"/>
              <a:buChar char="q"/>
            </a:pPr>
            <a:r>
              <a:rPr lang="en-US" sz="2000" b="1" dirty="0"/>
              <a:t>Organizing Flag Day </a:t>
            </a:r>
            <a:endParaRPr lang="en-IN" sz="2000" dirty="0"/>
          </a:p>
          <a:p>
            <a:pPr marL="514350" lvl="0" indent="-514350">
              <a:buFont typeface="Wingdings" pitchFamily="2" charset="2"/>
              <a:buChar char="q"/>
            </a:pPr>
            <a:r>
              <a:rPr lang="en-US" sz="2000" b="1" dirty="0"/>
              <a:t>Participation in voluntary organization </a:t>
            </a:r>
            <a:endParaRPr lang="en-IN" sz="2000" dirty="0"/>
          </a:p>
          <a:p>
            <a:pPr marL="514350" lvl="0" indent="-514350">
              <a:buFont typeface="Wingdings" pitchFamily="2" charset="2"/>
              <a:buChar char="q"/>
            </a:pPr>
            <a:r>
              <a:rPr lang="en-US" sz="2000" b="1" dirty="0"/>
              <a:t>Inclusion in time table </a:t>
            </a:r>
            <a:endParaRPr lang="en-IN" sz="2000" dirty="0"/>
          </a:p>
          <a:p>
            <a:pPr marL="514350" lvl="0" indent="-514350">
              <a:buFont typeface="Wingdings" pitchFamily="2" charset="2"/>
              <a:buChar char="q"/>
            </a:pPr>
            <a:r>
              <a:rPr lang="en-US" sz="2000" b="1" dirty="0"/>
              <a:t>Inclusion in school </a:t>
            </a:r>
            <a:r>
              <a:rPr lang="en-US" sz="2000" b="1" dirty="0" err="1"/>
              <a:t>calander</a:t>
            </a:r>
            <a:r>
              <a:rPr lang="en-US" sz="2000" b="1" dirty="0"/>
              <a:t> </a:t>
            </a:r>
            <a:endParaRPr lang="en-IN" sz="2000" dirty="0"/>
          </a:p>
          <a:p>
            <a:pPr marL="514350" indent="-514350">
              <a:buFont typeface="+mj-lt"/>
              <a:buAutoNum type="arabicPeriod"/>
            </a:pPr>
            <a:endParaRPr lang="en-IN" sz="2000" dirty="0"/>
          </a:p>
        </p:txBody>
      </p:sp>
    </p:spTree>
    <p:extLst>
      <p:ext uri="{BB962C8B-B14F-4D97-AF65-F5344CB8AC3E}">
        <p14:creationId xmlns:p14="http://schemas.microsoft.com/office/powerpoint/2010/main" xmlns="" val="16833432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466967"/>
            <a:ext cx="10515600" cy="1325563"/>
          </a:xfrm>
        </p:spPr>
        <p:txBody>
          <a:bodyPr>
            <a:normAutofit/>
          </a:bodyPr>
          <a:lstStyle/>
          <a:p>
            <a:r>
              <a:rPr lang="en-US" sz="3200" b="1" dirty="0">
                <a:solidFill>
                  <a:schemeClr val="accent1"/>
                </a:solidFill>
              </a:rPr>
              <a:t>Importance and utility of community services </a:t>
            </a:r>
            <a:endParaRPr lang="en-IN" sz="3200" dirty="0">
              <a:solidFill>
                <a:schemeClr val="accent1"/>
              </a:solidFill>
            </a:endParaRPr>
          </a:p>
        </p:txBody>
      </p:sp>
      <p:sp>
        <p:nvSpPr>
          <p:cNvPr id="3" name="Content Placeholder 2"/>
          <p:cNvSpPr>
            <a:spLocks noGrp="1"/>
          </p:cNvSpPr>
          <p:nvPr>
            <p:ph idx="1"/>
          </p:nvPr>
        </p:nvSpPr>
        <p:spPr>
          <a:xfrm>
            <a:off x="995363" y="2571809"/>
            <a:ext cx="5257800" cy="4765558"/>
          </a:xfrm>
        </p:spPr>
        <p:txBody>
          <a:bodyPr>
            <a:noAutofit/>
          </a:bodyPr>
          <a:lstStyle/>
          <a:p>
            <a:r>
              <a:rPr lang="en-US" sz="1800" b="1" dirty="0"/>
              <a:t>Development of social awareness </a:t>
            </a:r>
            <a:endParaRPr lang="en-IN" sz="1800" dirty="0"/>
          </a:p>
          <a:p>
            <a:r>
              <a:rPr lang="en-US" sz="1800" b="1" dirty="0"/>
              <a:t>Behavior modification </a:t>
            </a:r>
            <a:endParaRPr lang="en-IN" sz="1800" dirty="0"/>
          </a:p>
          <a:p>
            <a:r>
              <a:rPr lang="en-US" sz="1800" b="1" dirty="0"/>
              <a:t>Pleasure feeling </a:t>
            </a:r>
            <a:endParaRPr lang="en-IN" sz="1800" dirty="0"/>
          </a:p>
          <a:p>
            <a:r>
              <a:rPr lang="en-US" sz="1800" b="1" dirty="0"/>
              <a:t>Knowledge of social problems </a:t>
            </a:r>
            <a:endParaRPr lang="en-IN" sz="1800" dirty="0"/>
          </a:p>
          <a:p>
            <a:r>
              <a:rPr lang="en-US" sz="1800" b="1" dirty="0"/>
              <a:t>Making responsible citizen </a:t>
            </a:r>
            <a:endParaRPr lang="en-IN" sz="1800" dirty="0"/>
          </a:p>
          <a:p>
            <a:r>
              <a:rPr lang="en-US" sz="1800" b="1" dirty="0"/>
              <a:t>Personality development </a:t>
            </a:r>
            <a:endParaRPr lang="en-IN" sz="1800" dirty="0"/>
          </a:p>
          <a:p>
            <a:r>
              <a:rPr lang="en-US" sz="1800" b="1" dirty="0"/>
              <a:t>Increase in knowledge and experience </a:t>
            </a:r>
            <a:endParaRPr lang="en-IN" sz="1800" dirty="0"/>
          </a:p>
          <a:p>
            <a:r>
              <a:rPr lang="en-US" sz="1800" b="1" dirty="0"/>
              <a:t>Development of problem solving ability </a:t>
            </a:r>
          </a:p>
          <a:p>
            <a:endParaRPr lang="en-IN" sz="1800" dirty="0"/>
          </a:p>
          <a:p>
            <a:endParaRPr lang="en-IN" sz="1800" dirty="0"/>
          </a:p>
        </p:txBody>
      </p:sp>
      <p:sp>
        <p:nvSpPr>
          <p:cNvPr id="6" name="Content Placeholder 2"/>
          <p:cNvSpPr txBox="1">
            <a:spLocks/>
          </p:cNvSpPr>
          <p:nvPr/>
        </p:nvSpPr>
        <p:spPr>
          <a:xfrm>
            <a:off x="6096000" y="2468561"/>
            <a:ext cx="5257800" cy="4868806"/>
          </a:xfrm>
          <a:prstGeom prst="rect">
            <a:avLst/>
          </a:prstGeom>
        </p:spPr>
        <p:txBody>
          <a:bodyPr vert="horz" lIns="91440" tIns="45720" rIns="91440" bIns="45720" rtlCol="0" anchor="t">
            <a:noAutofit/>
          </a:bodyPr>
          <a:lst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a:lstStyle>
          <a:p>
            <a:pPr lvl="0">
              <a:lnSpc>
                <a:spcPct val="150000"/>
              </a:lnSpc>
            </a:pPr>
            <a:r>
              <a:rPr lang="en-US" sz="1800" b="1" dirty="0"/>
              <a:t>Increase in practical knowledge </a:t>
            </a:r>
          </a:p>
          <a:p>
            <a:pPr>
              <a:lnSpc>
                <a:spcPct val="150000"/>
              </a:lnSpc>
            </a:pPr>
            <a:r>
              <a:rPr lang="en-US" sz="1800" b="1" dirty="0"/>
              <a:t>Helpful in understanding relationship between self and community </a:t>
            </a:r>
            <a:endParaRPr lang="en-IN" sz="1800" b="1" dirty="0"/>
          </a:p>
          <a:p>
            <a:pPr>
              <a:lnSpc>
                <a:spcPct val="150000"/>
              </a:lnSpc>
            </a:pPr>
            <a:r>
              <a:rPr lang="en-US" sz="1800" b="1" dirty="0"/>
              <a:t>Development of moral values </a:t>
            </a:r>
            <a:endParaRPr lang="en-IN" sz="1800" b="1" dirty="0"/>
          </a:p>
          <a:p>
            <a:pPr>
              <a:lnSpc>
                <a:spcPct val="150000"/>
              </a:lnSpc>
            </a:pPr>
            <a:r>
              <a:rPr lang="en-US" sz="1800" b="1" dirty="0"/>
              <a:t>Development of leadership capacity </a:t>
            </a:r>
            <a:endParaRPr lang="en-IN" sz="1800" b="1" dirty="0"/>
          </a:p>
          <a:p>
            <a:pPr>
              <a:lnSpc>
                <a:spcPct val="150000"/>
              </a:lnSpc>
            </a:pPr>
            <a:r>
              <a:rPr lang="en-US" sz="1800" b="1" dirty="0"/>
              <a:t>Development of democratic qualities </a:t>
            </a:r>
            <a:endParaRPr lang="en-IN" sz="1800" b="1" dirty="0"/>
          </a:p>
          <a:p>
            <a:pPr>
              <a:lnSpc>
                <a:spcPct val="150000"/>
              </a:lnSpc>
            </a:pPr>
            <a:r>
              <a:rPr lang="en-US" sz="1800" b="1" dirty="0"/>
              <a:t>Connecting education with society </a:t>
            </a:r>
            <a:endParaRPr lang="en-IN" sz="1800" dirty="0"/>
          </a:p>
        </p:txBody>
      </p:sp>
    </p:spTree>
    <p:extLst>
      <p:ext uri="{BB962C8B-B14F-4D97-AF65-F5344CB8AC3E}">
        <p14:creationId xmlns:p14="http://schemas.microsoft.com/office/powerpoint/2010/main" xmlns="" val="425356529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a:blip r:embed="rId2">
            <a:extLst>
              <a:ext uri="{BEBA8EAE-BF5A-486C-A8C5-ECC9F3942E4B}">
                <a14:imgProps xmlns:a14="http://schemas.microsoft.com/office/drawing/2010/main" xmlns="">
                  <a14:imgLayer r:embed="rId3">
                    <a14:imgEffect>
                      <a14:sharpenSoften amount="-100000"/>
                    </a14:imgEffect>
                  </a14:imgLayer>
                </a14:imgProps>
              </a:ext>
            </a:extLst>
          </a:blip>
          <a:stretch/>
        </a:blipFill>
        <a:effectLst/>
      </p:bgPr>
    </p:bg>
    <p:spTree>
      <p:nvGrpSpPr>
        <p:cNvPr id="1" name=""/>
        <p:cNvGrpSpPr/>
        <p:nvPr/>
      </p:nvGrpSpPr>
      <p:grpSpPr>
        <a:xfrm>
          <a:off x="0" y="0"/>
          <a:ext cx="0" cy="0"/>
          <a:chOff x="0" y="0"/>
          <a:chExt cx="0" cy="0"/>
        </a:xfrm>
      </p:grpSpPr>
      <p:pic>
        <p:nvPicPr>
          <p:cNvPr id="4" name="Picture 3"/>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750627" y="962425"/>
            <a:ext cx="10754436" cy="5138124"/>
          </a:xfrm>
          <a:prstGeom prst="rect">
            <a:avLst/>
          </a:prstGeom>
        </p:spPr>
      </p:pic>
    </p:spTree>
    <p:extLst>
      <p:ext uri="{BB962C8B-B14F-4D97-AF65-F5344CB8AC3E}">
        <p14:creationId xmlns:p14="http://schemas.microsoft.com/office/powerpoint/2010/main" xmlns="" val="286113663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675062"/>
            <a:ext cx="10515600" cy="748245"/>
          </a:xfrm>
        </p:spPr>
        <p:txBody>
          <a:bodyPr>
            <a:normAutofit fontScale="90000"/>
          </a:bodyPr>
          <a:lstStyle/>
          <a:p>
            <a:r>
              <a:rPr lang="en-US" b="1" dirty="0">
                <a:effectLst>
                  <a:outerShdw blurRad="38100" dist="38100" dir="2700000" algn="tl">
                    <a:srgbClr val="000000">
                      <a:alpha val="43137"/>
                    </a:srgbClr>
                  </a:outerShdw>
                </a:effectLst>
              </a:rPr>
              <a:t> Meaning of community</a:t>
            </a:r>
            <a:r>
              <a:rPr lang="en-IN" dirty="0"/>
              <a:t/>
            </a:r>
            <a:br>
              <a:rPr lang="en-IN" dirty="0"/>
            </a:br>
            <a:endParaRPr lang="en-IN" dirty="0"/>
          </a:p>
        </p:txBody>
      </p:sp>
      <p:sp>
        <p:nvSpPr>
          <p:cNvPr id="3" name="Content Placeholder 2"/>
          <p:cNvSpPr>
            <a:spLocks noGrp="1"/>
          </p:cNvSpPr>
          <p:nvPr>
            <p:ph idx="1"/>
          </p:nvPr>
        </p:nvSpPr>
        <p:spPr>
          <a:xfrm>
            <a:off x="1295401" y="2374710"/>
            <a:ext cx="9601196" cy="5145206"/>
          </a:xfrm>
        </p:spPr>
        <p:txBody>
          <a:bodyPr>
            <a:normAutofit/>
          </a:bodyPr>
          <a:lstStyle/>
          <a:p>
            <a:pPr marL="0" indent="0" algn="just">
              <a:buNone/>
            </a:pPr>
            <a:r>
              <a:rPr lang="en-US" dirty="0"/>
              <a:t>	</a:t>
            </a:r>
            <a:r>
              <a:rPr lang="en-US" sz="2500" dirty="0"/>
              <a:t>Communities are special groups rather than a general group of humans. Community having feeling of collectivity. The people of the community do not stay organized for the fulfillment of any specific purpose, they live together and live their normal life with mutual support.</a:t>
            </a:r>
            <a:r>
              <a:rPr lang="en-IN" sz="2500" dirty="0"/>
              <a:t>	</a:t>
            </a:r>
          </a:p>
          <a:p>
            <a:pPr marL="0" indent="0" algn="just">
              <a:buNone/>
            </a:pPr>
            <a:r>
              <a:rPr lang="en-IN" sz="2500" dirty="0"/>
              <a:t>	</a:t>
            </a:r>
            <a:r>
              <a:rPr lang="en-US" sz="2500" dirty="0"/>
              <a:t>The word community is made up of the words com and </a:t>
            </a:r>
            <a:r>
              <a:rPr lang="en-US" sz="2500" dirty="0" err="1"/>
              <a:t>munis</a:t>
            </a:r>
            <a:r>
              <a:rPr lang="en-US" sz="2500" dirty="0"/>
              <a:t> in the Latin language com means </a:t>
            </a:r>
            <a:r>
              <a:rPr lang="en-US" sz="2500" b="1" dirty="0"/>
              <a:t>together</a:t>
            </a:r>
            <a:r>
              <a:rPr lang="en-US" sz="2500" dirty="0"/>
              <a:t> and </a:t>
            </a:r>
            <a:r>
              <a:rPr lang="en-US" sz="2500" dirty="0" err="1"/>
              <a:t>munis</a:t>
            </a:r>
            <a:r>
              <a:rPr lang="en-US" sz="2500" dirty="0"/>
              <a:t> means </a:t>
            </a:r>
            <a:r>
              <a:rPr lang="en-US" sz="2500" b="1" dirty="0"/>
              <a:t>service</a:t>
            </a:r>
            <a:r>
              <a:rPr lang="en-US" sz="2500" dirty="0"/>
              <a:t>. Thus community means serving together .The word community gives us a sense of organization and collective interest. Community a group of individuals who reside in a certain place and work together for the same purpose.</a:t>
            </a:r>
            <a:endParaRPr lang="en-IN" sz="2500" dirty="0"/>
          </a:p>
        </p:txBody>
      </p:sp>
    </p:spTree>
    <p:extLst>
      <p:ext uri="{BB962C8B-B14F-4D97-AF65-F5344CB8AC3E}">
        <p14:creationId xmlns:p14="http://schemas.microsoft.com/office/powerpoint/2010/main" xmlns="" val="389123911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3446" y="913852"/>
            <a:ext cx="9997812" cy="1499030"/>
          </a:xfrm>
        </p:spPr>
        <p:txBody>
          <a:bodyPr>
            <a:normAutofit fontScale="90000"/>
          </a:bodyPr>
          <a:lstStyle/>
          <a:p>
            <a:pPr algn="just"/>
            <a:r>
              <a:rPr lang="en-US" sz="3100" b="1" dirty="0">
                <a:latin typeface="+mn-lt"/>
                <a:ea typeface="+mn-ea"/>
                <a:cs typeface="+mn-cs"/>
              </a:rPr>
              <a:t/>
            </a:r>
            <a:br>
              <a:rPr lang="en-US" sz="3100" b="1" dirty="0">
                <a:latin typeface="+mn-lt"/>
                <a:ea typeface="+mn-ea"/>
                <a:cs typeface="+mn-cs"/>
              </a:rPr>
            </a:br>
            <a:r>
              <a:rPr lang="en-US" b="1" dirty="0">
                <a:latin typeface="+mn-lt"/>
                <a:ea typeface="+mn-ea"/>
                <a:cs typeface="+mn-cs"/>
              </a:rPr>
              <a:t>According to </a:t>
            </a:r>
            <a:r>
              <a:rPr lang="en-US" b="1" dirty="0" err="1">
                <a:latin typeface="+mn-lt"/>
                <a:ea typeface="+mn-ea"/>
                <a:cs typeface="+mn-cs"/>
              </a:rPr>
              <a:t>Bogardus</a:t>
            </a:r>
            <a:r>
              <a:rPr lang="en-US" b="1" dirty="0">
                <a:latin typeface="+mn-lt"/>
                <a:ea typeface="+mn-ea"/>
                <a:cs typeface="+mn-cs"/>
              </a:rPr>
              <a:t> </a:t>
            </a:r>
            <a:r>
              <a:rPr lang="en-US" b="1" dirty="0"/>
              <a:t>– “</a:t>
            </a:r>
            <a:r>
              <a:rPr lang="en-US" dirty="0"/>
              <a:t>Community is a social group in which we have some amount of feeling and who lives in a certain area.</a:t>
            </a:r>
            <a:r>
              <a:rPr lang="en-US" b="1" dirty="0"/>
              <a:t>”</a:t>
            </a:r>
            <a:r>
              <a:rPr lang="en-IN" dirty="0"/>
              <a:t/>
            </a:r>
            <a:br>
              <a:rPr lang="en-IN" dirty="0"/>
            </a:br>
            <a:endParaRPr lang="en-IN" dirty="0"/>
          </a:p>
        </p:txBody>
      </p:sp>
    </p:spTree>
    <p:extLst>
      <p:ext uri="{BB962C8B-B14F-4D97-AF65-F5344CB8AC3E}">
        <p14:creationId xmlns:p14="http://schemas.microsoft.com/office/powerpoint/2010/main" xmlns="" val="31398358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a:t>Meaning of community Service</a:t>
            </a:r>
            <a:r>
              <a:rPr lang="en-US" dirty="0"/>
              <a:t/>
            </a:r>
            <a:br>
              <a:rPr lang="en-US" dirty="0"/>
            </a:br>
            <a:endParaRPr lang="en-US" dirty="0"/>
          </a:p>
        </p:txBody>
      </p:sp>
      <p:sp>
        <p:nvSpPr>
          <p:cNvPr id="3" name="Content Placeholder 2"/>
          <p:cNvSpPr>
            <a:spLocks noGrp="1"/>
          </p:cNvSpPr>
          <p:nvPr>
            <p:ph idx="1"/>
          </p:nvPr>
        </p:nvSpPr>
        <p:spPr>
          <a:xfrm>
            <a:off x="1295401" y="2374711"/>
            <a:ext cx="9601196" cy="4483290"/>
          </a:xfrm>
        </p:spPr>
        <p:txBody>
          <a:bodyPr>
            <a:normAutofit fontScale="55000" lnSpcReduction="20000"/>
          </a:bodyPr>
          <a:lstStyle/>
          <a:p>
            <a:pPr algn="just"/>
            <a:r>
              <a:rPr lang="en-US" sz="4000" dirty="0"/>
              <a:t>In community service we are seen two words, first is community. The word community, which refers to people living in a particular area who have common interests while service means work, job, assistance, care etc. Here the meaning of service is taken from </a:t>
            </a:r>
            <a:r>
              <a:rPr lang="en-US" sz="4000" b="1" dirty="0"/>
              <a:t>‘SERVE’ </a:t>
            </a:r>
            <a:r>
              <a:rPr lang="en-US" sz="4000" dirty="0"/>
              <a:t>because service is done without any selfishness. Community service is considered unpaid work of service.</a:t>
            </a:r>
          </a:p>
          <a:p>
            <a:pPr algn="just"/>
            <a:r>
              <a:rPr lang="en-US" sz="4000" dirty="0"/>
              <a:t>Community service has existed since ancient times, but in modern times it was used as a ‘punishment for criminals’. In view of its positive effect on criminals, nowadays it is being widely used in other areas. Now community service is not being used as punishment but is being used by schools for the development of various social and other qualities in children.</a:t>
            </a:r>
          </a:p>
          <a:p>
            <a:pPr algn="just"/>
            <a:r>
              <a:rPr lang="en-US" sz="4000" dirty="0"/>
              <a:t>Thus, community service refers to a various of efforts made for the interests of the people living in the community. By which they get some kind of assistance or to solve some kind of problem or have a positive effect on their quality of life.</a:t>
            </a:r>
          </a:p>
          <a:p>
            <a:endParaRPr lang="en-US"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9742" y="796370"/>
            <a:ext cx="9601196" cy="3789277"/>
          </a:xfrm>
        </p:spPr>
        <p:txBody>
          <a:bodyPr>
            <a:normAutofit/>
          </a:bodyPr>
          <a:lstStyle/>
          <a:p>
            <a:pPr algn="just"/>
            <a:r>
              <a:rPr lang="en-US" sz="3100" b="1" dirty="0"/>
              <a:t>According to Collins dictionary – “</a:t>
            </a:r>
            <a:r>
              <a:rPr lang="en-US" sz="3100" dirty="0"/>
              <a:t>Community service is a type of unpaid work, which is done voluntarily and whose purpose is the welfare of a large section of society.”</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2791" y="886101"/>
            <a:ext cx="10515600" cy="680223"/>
          </a:xfrm>
        </p:spPr>
        <p:txBody>
          <a:bodyPr>
            <a:normAutofit fontScale="90000"/>
          </a:bodyPr>
          <a:lstStyle/>
          <a:p>
            <a:r>
              <a:rPr lang="en-US" b="1" u="sng" dirty="0">
                <a:solidFill>
                  <a:schemeClr val="accent1"/>
                </a:solidFill>
              </a:rPr>
              <a:t>Characteristics of community service </a:t>
            </a:r>
            <a:r>
              <a:rPr lang="en-IN" dirty="0"/>
              <a:t/>
            </a:r>
            <a:br>
              <a:rPr lang="en-IN" dirty="0"/>
            </a:br>
            <a:endParaRPr lang="en-IN" dirty="0"/>
          </a:p>
        </p:txBody>
      </p:sp>
      <p:sp>
        <p:nvSpPr>
          <p:cNvPr id="3" name="Content Placeholder 2"/>
          <p:cNvSpPr>
            <a:spLocks noGrp="1"/>
          </p:cNvSpPr>
          <p:nvPr>
            <p:ph idx="1"/>
          </p:nvPr>
        </p:nvSpPr>
        <p:spPr>
          <a:xfrm>
            <a:off x="954314" y="1862221"/>
            <a:ext cx="10515600" cy="5265119"/>
          </a:xfrm>
        </p:spPr>
        <p:txBody>
          <a:bodyPr/>
          <a:lstStyle/>
          <a:p>
            <a:pPr marL="0" lvl="0" indent="0">
              <a:buNone/>
            </a:pPr>
            <a:r>
              <a:rPr lang="en-US" b="1" dirty="0"/>
              <a:t>1. Related to public welfare</a:t>
            </a:r>
          </a:p>
          <a:p>
            <a:pPr marL="0" lvl="0" indent="0">
              <a:buNone/>
            </a:pPr>
            <a:endParaRPr lang="en-IN" dirty="0"/>
          </a:p>
          <a:p>
            <a:pPr marL="0" indent="0">
              <a:buNone/>
            </a:pPr>
            <a:endParaRPr lang="en-IN" dirty="0"/>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6435833" y="2526815"/>
            <a:ext cx="3692095" cy="2948958"/>
          </a:xfrm>
          <a:prstGeom prst="rect">
            <a:avLst/>
          </a:prstGeom>
        </p:spPr>
      </p:pic>
      <p:pic>
        <p:nvPicPr>
          <p:cNvPr id="5" name="Picture 4"/>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2809662" y="2527609"/>
            <a:ext cx="2143125" cy="2143125"/>
          </a:xfrm>
          <a:prstGeom prst="rect">
            <a:avLst/>
          </a:prstGeom>
        </p:spPr>
      </p:pic>
    </p:spTree>
    <p:extLst>
      <p:ext uri="{BB962C8B-B14F-4D97-AF65-F5344CB8AC3E}">
        <p14:creationId xmlns:p14="http://schemas.microsoft.com/office/powerpoint/2010/main" xmlns="" val="14104907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IN" dirty="0"/>
              <a:t/>
            </a:r>
            <a:br>
              <a:rPr lang="en-IN" dirty="0"/>
            </a:br>
            <a:endParaRPr lang="en-IN" dirty="0"/>
          </a:p>
        </p:txBody>
      </p:sp>
      <p:sp>
        <p:nvSpPr>
          <p:cNvPr id="3" name="Content Placeholder 2"/>
          <p:cNvSpPr>
            <a:spLocks noGrp="1"/>
          </p:cNvSpPr>
          <p:nvPr>
            <p:ph idx="1"/>
          </p:nvPr>
        </p:nvSpPr>
        <p:spPr>
          <a:xfrm>
            <a:off x="551597" y="610973"/>
            <a:ext cx="10515600" cy="5639701"/>
          </a:xfrm>
        </p:spPr>
        <p:txBody>
          <a:bodyPr/>
          <a:lstStyle/>
          <a:p>
            <a:pPr marL="0" lvl="0" indent="0">
              <a:buNone/>
            </a:pPr>
            <a:r>
              <a:rPr lang="en-US" b="1" dirty="0"/>
              <a:t>  2. Non-paid work</a:t>
            </a:r>
          </a:p>
          <a:p>
            <a:pPr marL="0" lvl="0" indent="0">
              <a:buNone/>
            </a:pPr>
            <a:endParaRPr lang="en-US" b="1" dirty="0"/>
          </a:p>
          <a:p>
            <a:pPr marL="0" lvl="0" indent="0">
              <a:buNone/>
            </a:pPr>
            <a:r>
              <a:rPr lang="en-IN" dirty="0"/>
              <a:t>				</a:t>
            </a:r>
          </a:p>
          <a:p>
            <a:pPr marL="0" lvl="0" indent="0">
              <a:buNone/>
            </a:pPr>
            <a:endParaRPr lang="en-IN" dirty="0"/>
          </a:p>
          <a:p>
            <a:pPr marL="0" lvl="0" indent="0">
              <a:buNone/>
            </a:pPr>
            <a:endParaRPr lang="en-IN" dirty="0"/>
          </a:p>
          <a:p>
            <a:pPr marL="0" lvl="0" indent="0">
              <a:buNone/>
            </a:pPr>
            <a:endParaRPr lang="en-IN" dirty="0"/>
          </a:p>
          <a:p>
            <a:pPr marL="0" lvl="0" indent="0">
              <a:buNone/>
            </a:pPr>
            <a:endParaRPr lang="en-IN" dirty="0"/>
          </a:p>
          <a:p>
            <a:pPr marL="0" lvl="0" indent="0">
              <a:buNone/>
            </a:pPr>
            <a:endParaRPr lang="en-IN" dirty="0"/>
          </a:p>
          <a:p>
            <a:pPr marL="0" lvl="0" indent="0">
              <a:buNone/>
            </a:pPr>
            <a:endParaRPr lang="en-IN" dirty="0"/>
          </a:p>
          <a:p>
            <a:pPr marL="0" lvl="0" indent="0">
              <a:buNone/>
            </a:pPr>
            <a:r>
              <a:rPr lang="en-IN" dirty="0"/>
              <a:t>				</a:t>
            </a:r>
          </a:p>
          <a:p>
            <a:pPr marL="0" lvl="0" indent="0">
              <a:buNone/>
            </a:pPr>
            <a:r>
              <a:rPr lang="en-IN" dirty="0"/>
              <a:t>				</a:t>
            </a:r>
          </a:p>
        </p:txBody>
      </p:sp>
      <p:pic>
        <p:nvPicPr>
          <p:cNvPr id="4" name="Pictur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1800295" y="2657158"/>
            <a:ext cx="3386067" cy="2364262"/>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6263329" y="1823752"/>
            <a:ext cx="4889168" cy="2444584"/>
          </a:xfrm>
          <a:prstGeom prst="rect">
            <a:avLst/>
          </a:prstGeom>
        </p:spPr>
      </p:pic>
    </p:spTree>
    <p:extLst>
      <p:ext uri="{BB962C8B-B14F-4D97-AF65-F5344CB8AC3E}">
        <p14:creationId xmlns:p14="http://schemas.microsoft.com/office/powerpoint/2010/main" xmlns="" val="331645614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65244" y="667248"/>
            <a:ext cx="5335494" cy="1883392"/>
          </a:xfrm>
        </p:spPr>
        <p:txBody>
          <a:bodyPr/>
          <a:lstStyle/>
          <a:p>
            <a:pPr marL="0" lvl="0" indent="0">
              <a:buNone/>
            </a:pPr>
            <a:r>
              <a:rPr lang="en-IN" b="1" dirty="0"/>
              <a:t>3. </a:t>
            </a:r>
            <a:r>
              <a:rPr lang="en-US" b="1" dirty="0"/>
              <a:t>Voluntary and compulsory</a:t>
            </a:r>
            <a:endParaRPr lang="en-IN" b="1" dirty="0"/>
          </a:p>
          <a:p>
            <a:pPr marL="0" indent="0">
              <a:buNone/>
            </a:pPr>
            <a:endParaRPr lang="en-IN" b="1" dirty="0"/>
          </a:p>
        </p:txBody>
      </p:sp>
      <p:sp>
        <p:nvSpPr>
          <p:cNvPr id="4" name="Content Placeholder 2"/>
          <p:cNvSpPr txBox="1">
            <a:spLocks/>
          </p:cNvSpPr>
          <p:nvPr/>
        </p:nvSpPr>
        <p:spPr>
          <a:xfrm>
            <a:off x="642938" y="3755937"/>
            <a:ext cx="4475327" cy="163902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N" sz="2400" b="1" dirty="0"/>
              <a:t>4.</a:t>
            </a:r>
            <a:r>
              <a:rPr lang="en-US" sz="2400" b="1" dirty="0"/>
              <a:t> Feeling of Selflessness</a:t>
            </a:r>
            <a:endParaRPr lang="en-IN" sz="2400" b="1" dirty="0"/>
          </a:p>
        </p:txBody>
      </p:sp>
      <p:pic>
        <p:nvPicPr>
          <p:cNvPr id="5" name="Picture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18265" y="667248"/>
            <a:ext cx="2838203" cy="1667362"/>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8182099" y="667248"/>
            <a:ext cx="2731584" cy="1667362"/>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8182099" y="4297204"/>
            <a:ext cx="2731584" cy="1687959"/>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xmlns="" val="0"/>
              </a:ext>
            </a:extLst>
          </a:blip>
          <a:stretch>
            <a:fillRect/>
          </a:stretch>
        </p:blipFill>
        <p:spPr>
          <a:xfrm>
            <a:off x="5296394" y="3125099"/>
            <a:ext cx="2778829" cy="1557828"/>
          </a:xfrm>
          <a:prstGeom prst="rect">
            <a:avLst/>
          </a:prstGeom>
        </p:spPr>
      </p:pic>
    </p:spTree>
    <p:extLst>
      <p:ext uri="{BB962C8B-B14F-4D97-AF65-F5344CB8AC3E}">
        <p14:creationId xmlns:p14="http://schemas.microsoft.com/office/powerpoint/2010/main" xmlns="" val="79997829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2">
            <a:extLst>
              <a:ext uri="{28A0092B-C50C-407E-A947-70E740481C1C}">
                <a14:useLocalDpi xmlns:a14="http://schemas.microsoft.com/office/drawing/2010/main" xmlns="" val="0"/>
              </a:ext>
            </a:extLst>
          </a:blip>
          <a:srcRect l="12542" t="18182" r="11030" b="7371"/>
          <a:stretch/>
        </p:blipFill>
        <p:spPr>
          <a:xfrm>
            <a:off x="3752603" y="2505694"/>
            <a:ext cx="7742711" cy="3598223"/>
          </a:xfrm>
          <a:prstGeom prst="rect">
            <a:avLst/>
          </a:prstGeom>
        </p:spPr>
      </p:pic>
      <p:sp>
        <p:nvSpPr>
          <p:cNvPr id="3" name="Content Placeholder 2"/>
          <p:cNvSpPr>
            <a:spLocks noGrp="1"/>
          </p:cNvSpPr>
          <p:nvPr>
            <p:ph idx="1"/>
          </p:nvPr>
        </p:nvSpPr>
        <p:spPr>
          <a:xfrm>
            <a:off x="677625" y="650638"/>
            <a:ext cx="5123100" cy="2778362"/>
          </a:xfrm>
        </p:spPr>
        <p:txBody>
          <a:bodyPr/>
          <a:lstStyle/>
          <a:p>
            <a:pPr marL="0" lvl="0" indent="0">
              <a:buNone/>
            </a:pPr>
            <a:r>
              <a:rPr lang="en-IN" b="1" dirty="0"/>
              <a:t>5.</a:t>
            </a:r>
            <a:r>
              <a:rPr lang="en-US" b="1" dirty="0"/>
              <a:t> Mutual Justice and Respect</a:t>
            </a:r>
            <a:endParaRPr lang="en-IN" b="1" dirty="0"/>
          </a:p>
          <a:p>
            <a:pPr marL="0" indent="0">
              <a:buNone/>
            </a:pPr>
            <a:endParaRPr lang="en-IN" b="1" dirty="0"/>
          </a:p>
        </p:txBody>
      </p:sp>
      <p:sp>
        <p:nvSpPr>
          <p:cNvPr id="4" name="Content Placeholder 2"/>
          <p:cNvSpPr txBox="1">
            <a:spLocks/>
          </p:cNvSpPr>
          <p:nvPr/>
        </p:nvSpPr>
        <p:spPr>
          <a:xfrm>
            <a:off x="677625" y="3711339"/>
            <a:ext cx="4733925" cy="2460862"/>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IN" b="1" dirty="0"/>
              <a:t>6. </a:t>
            </a:r>
            <a:r>
              <a:rPr lang="en-US" b="1" dirty="0"/>
              <a:t>Positive Effect </a:t>
            </a:r>
            <a:endParaRPr lang="en-IN" b="1" dirty="0"/>
          </a:p>
        </p:txBody>
      </p:sp>
      <p:pic>
        <p:nvPicPr>
          <p:cNvPr id="5" name="Picture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9013371" y="830115"/>
            <a:ext cx="1447568" cy="1447568"/>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xmlns="" val="0"/>
              </a:ext>
            </a:extLst>
          </a:blip>
          <a:stretch>
            <a:fillRect/>
          </a:stretch>
        </p:blipFill>
        <p:spPr>
          <a:xfrm>
            <a:off x="5626449" y="820620"/>
            <a:ext cx="3386922" cy="1466559"/>
          </a:xfrm>
          <a:prstGeom prst="rect">
            <a:avLst/>
          </a:prstGeom>
        </p:spPr>
      </p:pic>
    </p:spTree>
    <p:extLst>
      <p:ext uri="{BB962C8B-B14F-4D97-AF65-F5344CB8AC3E}">
        <p14:creationId xmlns:p14="http://schemas.microsoft.com/office/powerpoint/2010/main" xmlns="" val="646009859"/>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xmlns=""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185</TotalTime>
  <Words>558</Words>
  <Application>Microsoft Office PowerPoint</Application>
  <PresentationFormat>Custom</PresentationFormat>
  <Paragraphs>86</Paragraphs>
  <Slides>17</Slides>
  <Notes>0</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Organic</vt:lpstr>
      <vt:lpstr>Slide 1</vt:lpstr>
      <vt:lpstr> Meaning of community </vt:lpstr>
      <vt:lpstr> According to Bogardus – “Community is a social group in which we have some amount of feeling and who lives in a certain area.” </vt:lpstr>
      <vt:lpstr>Meaning of community Service </vt:lpstr>
      <vt:lpstr>Slide 5</vt:lpstr>
      <vt:lpstr>Characteristics of community service  </vt:lpstr>
      <vt:lpstr> </vt:lpstr>
      <vt:lpstr>Slide 8</vt:lpstr>
      <vt:lpstr>Slide 9</vt:lpstr>
      <vt:lpstr>Slide 10</vt:lpstr>
      <vt:lpstr>Slide 11</vt:lpstr>
      <vt:lpstr>Slide 12</vt:lpstr>
      <vt:lpstr>Objectives of community services  The objectives of community services can be mainly divided into the following parts </vt:lpstr>
      <vt:lpstr>Types of community services  </vt:lpstr>
      <vt:lpstr>School programs of community services  </vt:lpstr>
      <vt:lpstr>Importance and utility of community services </vt:lpstr>
      <vt:lpstr>Slide 17</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CA-03</dc:creator>
  <cp:lastModifiedBy>Hp</cp:lastModifiedBy>
  <cp:revision>65</cp:revision>
  <dcterms:created xsi:type="dcterms:W3CDTF">2022-11-24T10:00:13Z</dcterms:created>
  <dcterms:modified xsi:type="dcterms:W3CDTF">2023-08-08T07:50:50Z</dcterms:modified>
</cp:coreProperties>
</file>